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98" r:id="rId2"/>
  </p:sldIdLst>
  <p:sldSz cx="9144000" cy="5143500" type="screen16x9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47">
          <p15:clr>
            <a:srgbClr val="A4A3A4"/>
          </p15:clr>
        </p15:guide>
        <p15:guide id="2" orient="horz" pos="1140">
          <p15:clr>
            <a:srgbClr val="A4A3A4"/>
          </p15:clr>
        </p15:guide>
        <p15:guide id="3" pos="1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8CC8"/>
    <a:srgbClr val="AB407B"/>
    <a:srgbClr val="E86041"/>
    <a:srgbClr val="E9893A"/>
    <a:srgbClr val="E67360"/>
    <a:srgbClr val="EA7C61"/>
    <a:srgbClr val="AE5398"/>
    <a:srgbClr val="AB60A5"/>
    <a:srgbClr val="0092D1"/>
    <a:srgbClr val="2C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984" y="40"/>
      </p:cViewPr>
      <p:guideLst>
        <p:guide orient="horz" pos="447"/>
        <p:guide orient="horz" pos="1140"/>
        <p:guide pos="18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1F3D5E-5533-41A7-8E64-EF7EF06D11CE}" type="datetimeFigureOut">
              <a:rPr lang="fr-FR"/>
              <a:pPr>
                <a:defRPr/>
              </a:pPr>
              <a:t>21/11/2021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9EF263-C469-447A-844B-3EFF373080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012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7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29048" y="1914625"/>
            <a:ext cx="12480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L’animation</a:t>
            </a:r>
            <a:r>
              <a:rPr lang="fr-FR" sz="1200" b="1" baseline="0" dirty="0">
                <a:solidFill>
                  <a:schemeClr val="bg1"/>
                </a:solidFill>
              </a:rPr>
              <a:t> </a:t>
            </a:r>
            <a:r>
              <a:rPr lang="fr-FR" sz="1200" b="1" dirty="0">
                <a:solidFill>
                  <a:schemeClr val="bg1"/>
                </a:solidFill>
              </a:rPr>
              <a:t>du 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quotidien social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de la personne</a:t>
            </a:r>
          </a:p>
          <a:p>
            <a:pPr algn="ctr"/>
            <a:r>
              <a:rPr lang="fr-FR" sz="1200" b="1" baseline="0" dirty="0">
                <a:solidFill>
                  <a:schemeClr val="bg1"/>
                </a:solidFill>
              </a:rPr>
              <a:t>   </a:t>
            </a:r>
            <a:r>
              <a:rPr lang="fr-FR" sz="1200" b="1" dirty="0">
                <a:solidFill>
                  <a:schemeClr val="bg1"/>
                </a:solidFill>
              </a:rPr>
              <a:t>âgée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EE642C7-6DE3-490E-8BD8-81D9107D65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787" y="4190617"/>
            <a:ext cx="1584918" cy="95288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CCACBD0-8CE6-49EA-9A2F-617284EF86C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19195" y="36457"/>
            <a:ext cx="2200578" cy="1773676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7D3B4B3A-71FC-4C3C-8C63-6450E26A029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21630" y="4064795"/>
            <a:ext cx="1998156" cy="10422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29920" y="305235"/>
            <a:ext cx="576760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b="1" spc="10" dirty="0">
                <a:solidFill>
                  <a:srgbClr val="AB407B"/>
                </a:solidFill>
                <a:latin typeface="Comfortaa" panose="020F0603070200060003" pitchFamily="34" charset="0"/>
                <a:cs typeface="Arial"/>
              </a:rPr>
              <a:t>Table ronde </a:t>
            </a:r>
            <a:r>
              <a:rPr lang="fr-FR" sz="3500" b="1" spc="10" dirty="0" err="1">
                <a:solidFill>
                  <a:srgbClr val="AB407B"/>
                </a:solidFill>
                <a:latin typeface="Comfortaa" panose="020F0603070200060003" pitchFamily="34" charset="0"/>
                <a:cs typeface="Arial"/>
              </a:rPr>
              <a:t>pluri-professionnelle</a:t>
            </a:r>
            <a:r>
              <a:rPr lang="fr-FR" sz="3500" b="1" spc="10" dirty="0">
                <a:solidFill>
                  <a:srgbClr val="AB407B"/>
                </a:solidFill>
                <a:latin typeface="Comfortaa" panose="020F0603070200060003" pitchFamily="34" charset="0"/>
                <a:cs typeface="Arial"/>
              </a:rPr>
              <a:t> et débat </a:t>
            </a:r>
          </a:p>
        </p:txBody>
      </p:sp>
      <p:sp>
        <p:nvSpPr>
          <p:cNvPr id="4100" name="ZoneTexte 4"/>
          <p:cNvSpPr txBox="1">
            <a:spLocks noChangeArrowheads="1"/>
          </p:cNvSpPr>
          <p:nvPr/>
        </p:nvSpPr>
        <p:spPr bwMode="auto">
          <a:xfrm>
            <a:off x="1129920" y="1678966"/>
            <a:ext cx="650800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sz="1400" b="1" dirty="0">
                <a:solidFill>
                  <a:srgbClr val="068CC8"/>
                </a:solidFill>
              </a:rPr>
              <a:t>Face à la crise sanitaire et de l’isolement. L’adaptation de l’animation et du métier d’animateur : quelles significations et quels fondamentaux ?</a:t>
            </a:r>
          </a:p>
          <a:p>
            <a:pPr eaLnBrk="1" hangingPunct="1"/>
            <a:r>
              <a:rPr lang="fr-FR" sz="1100" i="1" dirty="0"/>
              <a:t>Cœur de métier et fondamentaux : la question des adaptations de l’animation avec les personnes âgées. Animateur : </a:t>
            </a:r>
            <a:r>
              <a:rPr lang="fr-FR" sz="1100" b="1" i="1" dirty="0"/>
              <a:t>Pierre-Olivier LEFEBVRE</a:t>
            </a:r>
            <a:r>
              <a:rPr lang="fr-FR" sz="1100" i="1" dirty="0"/>
              <a:t>, délégué général auprès du Réseau Francophone des Villes Amies des Aînés</a:t>
            </a:r>
          </a:p>
          <a:p>
            <a:pPr eaLnBrk="1" hangingPunct="1"/>
            <a:endParaRPr lang="fr-FR" sz="1100" b="1" i="1" dirty="0">
              <a:latin typeface="+mn-lt"/>
            </a:endParaRPr>
          </a:p>
          <a:p>
            <a:pPr eaLnBrk="1" hangingPunct="1"/>
            <a:r>
              <a:rPr lang="fr-FR" altLang="fr-FR" sz="1100" b="1" dirty="0">
                <a:latin typeface="+mn-lt"/>
              </a:rPr>
              <a:t>1 - Comment l’animateur s’adapte à des situations nouvelles, face à la crise sanitaire et de l’isolement ?</a:t>
            </a:r>
          </a:p>
          <a:p>
            <a:pPr eaLnBrk="1" hangingPunct="1"/>
            <a:r>
              <a:rPr lang="fr-FR" altLang="fr-FR" sz="1100" dirty="0">
                <a:latin typeface="+mn-lt"/>
              </a:rPr>
              <a:t>• Le point de vue de l’animateur(</a:t>
            </a:r>
            <a:r>
              <a:rPr lang="fr-FR" altLang="fr-FR" sz="1100" dirty="0" err="1">
                <a:latin typeface="+mn-lt"/>
              </a:rPr>
              <a:t>rice</a:t>
            </a:r>
            <a:r>
              <a:rPr lang="fr-FR" altLang="fr-FR" sz="1100" dirty="0">
                <a:latin typeface="+mn-lt"/>
              </a:rPr>
              <a:t>) - </a:t>
            </a:r>
            <a:r>
              <a:rPr lang="fr-FR" altLang="fr-FR" sz="1100" b="1" dirty="0">
                <a:latin typeface="+mn-lt"/>
              </a:rPr>
              <a:t>Pauline ALLAIN</a:t>
            </a:r>
            <a:r>
              <a:rPr lang="fr-FR" altLang="fr-FR" sz="1100" dirty="0">
                <a:latin typeface="+mn-lt"/>
              </a:rPr>
              <a:t>, animatrice</a:t>
            </a:r>
          </a:p>
          <a:p>
            <a:pPr eaLnBrk="1" hangingPunct="1"/>
            <a:r>
              <a:rPr lang="fr-FR" altLang="fr-FR" sz="1100" dirty="0">
                <a:latin typeface="+mn-lt"/>
              </a:rPr>
              <a:t>• Le point de vue de la direction - </a:t>
            </a:r>
            <a:r>
              <a:rPr lang="fr-FR" altLang="fr-FR" sz="1100" b="1" dirty="0">
                <a:latin typeface="+mn-lt"/>
              </a:rPr>
              <a:t>Myriam LACOSTE</a:t>
            </a:r>
            <a:r>
              <a:rPr lang="fr-FR" altLang="fr-FR" sz="1100" dirty="0">
                <a:latin typeface="+mn-lt"/>
              </a:rPr>
              <a:t>, adjointe de direction, maison de retraite Les Opalines - Châteauneuf de Galaure, Auvergne-Rhône-Alpes</a:t>
            </a:r>
          </a:p>
          <a:p>
            <a:pPr eaLnBrk="1" hangingPunct="1"/>
            <a:endParaRPr lang="fr-FR" altLang="fr-FR" sz="1100" dirty="0">
              <a:latin typeface="+mn-lt"/>
            </a:endParaRPr>
          </a:p>
          <a:p>
            <a:pPr eaLnBrk="1" hangingPunct="1"/>
            <a:r>
              <a:rPr lang="fr-FR" sz="1100" b="1" dirty="0">
                <a:latin typeface="+mn-lt"/>
              </a:rPr>
              <a:t>2 - Les fondamentaux de l’éducation populaire  et de l’animation sociale : que devient le cœur de métier  ? </a:t>
            </a:r>
          </a:p>
          <a:p>
            <a:pPr eaLnBrk="1" hangingPunct="1"/>
            <a:r>
              <a:rPr lang="fr-FR" sz="1100" b="1" dirty="0">
                <a:latin typeface="+mn-lt"/>
              </a:rPr>
              <a:t>Bernard HERVY</a:t>
            </a:r>
            <a:r>
              <a:rPr lang="fr-FR" sz="1100" dirty="0">
                <a:latin typeface="+mn-lt"/>
              </a:rPr>
              <a:t>, animateur-coordonnateur, vice-président du GAG, auteur, Île-de-France</a:t>
            </a:r>
          </a:p>
          <a:p>
            <a:pPr eaLnBrk="1" hangingPunct="1"/>
            <a:endParaRPr lang="fr-FR" altLang="fr-FR" sz="1100" dirty="0">
              <a:latin typeface="+mn-lt"/>
            </a:endParaRPr>
          </a:p>
          <a:p>
            <a:pPr eaLnBrk="1" hangingPunct="1"/>
            <a:r>
              <a:rPr lang="fr-FR" sz="1100" b="1" dirty="0">
                <a:latin typeface="+mn-lt"/>
              </a:rPr>
              <a:t>3 - Lecture sociologique des données nouvelles </a:t>
            </a:r>
          </a:p>
          <a:p>
            <a:pPr eaLnBrk="1" hangingPunct="1"/>
            <a:r>
              <a:rPr lang="fr-FR" sz="1100" b="1" dirty="0">
                <a:latin typeface="+mn-lt"/>
              </a:rPr>
              <a:t>Richard VERCAUTEREN</a:t>
            </a:r>
            <a:r>
              <a:rPr lang="fr-FR" sz="1100" dirty="0">
                <a:latin typeface="+mn-lt"/>
              </a:rPr>
              <a:t>,</a:t>
            </a:r>
            <a:r>
              <a:rPr lang="fr-FR" sz="1100" b="1" dirty="0">
                <a:latin typeface="+mn-lt"/>
              </a:rPr>
              <a:t> </a:t>
            </a:r>
            <a:r>
              <a:rPr lang="fr-FR" sz="1100" dirty="0">
                <a:latin typeface="+mn-lt"/>
              </a:rPr>
              <a:t>sociologue et écrivain, Pays de la Loire </a:t>
            </a:r>
          </a:p>
          <a:p>
            <a:pPr eaLnBrk="1" hangingPunct="1"/>
            <a:endParaRPr lang="fr-FR" sz="1100" dirty="0">
              <a:latin typeface="+mn-lt"/>
            </a:endParaRPr>
          </a:p>
          <a:p>
            <a:pPr eaLnBrk="1" hangingPunct="1"/>
            <a:r>
              <a:rPr lang="fr-FR" sz="1100" i="1" dirty="0">
                <a:latin typeface="+mn-lt"/>
              </a:rPr>
              <a:t>Grand témoin : </a:t>
            </a:r>
            <a:r>
              <a:rPr lang="fr-FR" sz="1100" b="1" i="1" dirty="0">
                <a:latin typeface="+mn-lt"/>
              </a:rPr>
              <a:t>Jérôme GUEDJ</a:t>
            </a:r>
            <a:r>
              <a:rPr lang="fr-FR" sz="1100" i="1" dirty="0">
                <a:latin typeface="+mn-lt"/>
              </a:rPr>
              <a:t>, conseiller régional Île-de-France, auteur des rapports sur l’isolement des personnes âgées, printemps 2020</a:t>
            </a:r>
            <a:endParaRPr lang="fr-FR" altLang="fr-FR" sz="1100" i="1" dirty="0">
              <a:latin typeface="+mn-lt"/>
            </a:endParaRPr>
          </a:p>
          <a:p>
            <a:pPr eaLnBrk="1" hangingPunct="1"/>
            <a:endParaRPr lang="fr-FR" altLang="fr-F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575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192</Words>
  <Application>Microsoft Office PowerPoint</Application>
  <PresentationFormat>Affichage à l'écran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Comfortaa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Amelie  GOUMONDIE</cp:lastModifiedBy>
  <cp:revision>118</cp:revision>
  <dcterms:created xsi:type="dcterms:W3CDTF">2016-08-03T08:58:35Z</dcterms:created>
  <dcterms:modified xsi:type="dcterms:W3CDTF">2021-11-21T11:23:18Z</dcterms:modified>
</cp:coreProperties>
</file>